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xlsx" ContentType="application/vnd.openxmlformats-officedocument.spreadsheetml.sheet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3"/>
  </p:notesMasterIdLst>
  <p:sldIdLst>
    <p:sldId id="256" r:id="rId2"/>
    <p:sldId id="271" r:id="rId3"/>
    <p:sldId id="264" r:id="rId4"/>
    <p:sldId id="262" r:id="rId5"/>
    <p:sldId id="265" r:id="rId6"/>
    <p:sldId id="258" r:id="rId7"/>
    <p:sldId id="259" r:id="rId8"/>
    <p:sldId id="266" r:id="rId9"/>
    <p:sldId id="268" r:id="rId10"/>
    <p:sldId id="272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EEF1"/>
    <a:srgbClr val="FFFFFF"/>
    <a:srgbClr val="D9D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3706" autoAdjust="0"/>
  </p:normalViewPr>
  <p:slideViewPr>
    <p:cSldViewPr snapToGrid="0" snapToObjects="1">
      <p:cViewPr>
        <p:scale>
          <a:sx n="100" d="100"/>
          <a:sy n="100" d="100"/>
        </p:scale>
        <p:origin x="-1328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</c:f>
              <c:strCache>
                <c:ptCount val="2"/>
                <c:pt idx="0">
                  <c:v>Small</c:v>
                </c:pt>
                <c:pt idx="1">
                  <c:v>Big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 formatCode="0%">
                  <c:v>3.392399999999999</c:v>
                </c:pt>
                <c:pt idx="1">
                  <c:v>0.176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5723112"/>
        <c:axId val="2095726168"/>
      </c:barChart>
      <c:catAx>
        <c:axId val="209572311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095726168"/>
        <c:crosses val="autoZero"/>
        <c:auto val="1"/>
        <c:lblAlgn val="ctr"/>
        <c:lblOffset val="100"/>
        <c:noMultiLvlLbl val="0"/>
      </c:catAx>
      <c:valAx>
        <c:axId val="2095726168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2095723112"/>
        <c:crosses val="autoZero"/>
        <c:crossBetween val="between"/>
      </c:valAx>
      <c:spPr>
        <a:effectLst/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Sheet1!$A$2:$A$3</c:f>
              <c:strCache>
                <c:ptCount val="2"/>
                <c:pt idx="0">
                  <c:v>Small</c:v>
                </c:pt>
                <c:pt idx="1">
                  <c:v>Big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 formatCode="0%">
                  <c:v>0.2452</c:v>
                </c:pt>
                <c:pt idx="1">
                  <c:v>0.305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6703880"/>
        <c:axId val="2096706936"/>
      </c:barChart>
      <c:catAx>
        <c:axId val="209670388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096706936"/>
        <c:crosses val="autoZero"/>
        <c:auto val="1"/>
        <c:lblAlgn val="ctr"/>
        <c:lblOffset val="100"/>
        <c:noMultiLvlLbl val="0"/>
      </c:catAx>
      <c:valAx>
        <c:axId val="2096706936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2096703880"/>
        <c:crosses val="autoZero"/>
        <c:crossBetween val="between"/>
      </c:valAx>
      <c:spPr>
        <a:effectLst/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C2B7A4-35EA-E34C-BA44-E4594C14E678}" type="datetimeFigureOut">
              <a:rPr lang="en-US" smtClean="0"/>
              <a:t>9/19/14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7EC9FB-97CE-B44C-8E42-CAA105332C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66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observations	</a:t>
            </a:r>
          </a:p>
          <a:p>
            <a:pPr lvl="1"/>
            <a:r>
              <a:rPr lang="en-US" dirty="0" smtClean="0"/>
              <a:t>Why would a studio want a big budget film?</a:t>
            </a:r>
          </a:p>
          <a:p>
            <a:pPr lvl="2"/>
            <a:r>
              <a:rPr lang="en-US" dirty="0" smtClean="0"/>
              <a:t>A lot more absolute revenue = a lot more people go to see a bug budget film, good for franchise and studio</a:t>
            </a:r>
          </a:p>
          <a:p>
            <a:pPr lvl="3"/>
            <a:r>
              <a:rPr lang="en-US" dirty="0" smtClean="0"/>
              <a:t>Good for movie theaters</a:t>
            </a:r>
          </a:p>
          <a:p>
            <a:pPr lvl="2"/>
            <a:r>
              <a:rPr lang="en-US" dirty="0" smtClean="0"/>
              <a:t>It is less risky even with more money involved, generally will hit budget, reviews matter less</a:t>
            </a:r>
          </a:p>
          <a:p>
            <a:pPr lvl="1"/>
            <a:r>
              <a:rPr lang="en-US" dirty="0" smtClean="0"/>
              <a:t>Small budget films will generally have to have “good” reviews to generate ROI, and there is more variance = increased risk/reward. </a:t>
            </a:r>
          </a:p>
          <a:p>
            <a:pPr lvl="2"/>
            <a:r>
              <a:rPr lang="en-US" dirty="0" smtClean="0"/>
              <a:t>Independent films are on the come back, focusing on specific audience yet becoming mainstream.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7EC9FB-97CE-B44C-8E42-CAA105332C7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819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4827E29A-67C1-D44E-9832-B1A9A6EF2F87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AFAB9625-0824-364A-9E67-BAFC852EB983}" type="datetimeFigureOut">
              <a:rPr lang="en-US" smtClean="0"/>
              <a:t>9/19/14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7981" y="688975"/>
            <a:ext cx="7772400" cy="1470025"/>
          </a:xfrm>
        </p:spPr>
        <p:txBody>
          <a:bodyPr/>
          <a:lstStyle/>
          <a:p>
            <a:r>
              <a:rPr lang="en-US" dirty="0" smtClean="0"/>
              <a:t>Project Luther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5562600" y="5985026"/>
            <a:ext cx="2165532" cy="399748"/>
          </a:xfrm>
        </p:spPr>
        <p:txBody>
          <a:bodyPr>
            <a:normAutofit fontScale="92500"/>
          </a:bodyPr>
          <a:lstStyle/>
          <a:p>
            <a:pPr algn="r"/>
            <a:r>
              <a:rPr lang="en-US" dirty="0" smtClean="0"/>
              <a:t>Kevin Mardakhayev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311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figure_2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2" t="2915" b="2525"/>
          <a:stretch/>
        </p:blipFill>
        <p:spPr>
          <a:xfrm>
            <a:off x="203200" y="342900"/>
            <a:ext cx="8496300" cy="6159500"/>
          </a:xfrm>
        </p:spPr>
      </p:pic>
      <p:sp>
        <p:nvSpPr>
          <p:cNvPr id="5" name="Rectangle 4"/>
          <p:cNvSpPr/>
          <p:nvPr/>
        </p:nvSpPr>
        <p:spPr>
          <a:xfrm>
            <a:off x="6985229" y="6400800"/>
            <a:ext cx="11862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i="1" dirty="0">
                <a:solidFill>
                  <a:srgbClr val="FF0000"/>
                </a:solidFill>
              </a:rPr>
              <a:t>Values in Log</a:t>
            </a:r>
            <a:endParaRPr lang="en-US" sz="1400" i="1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920085" y="558800"/>
            <a:ext cx="1352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/>
              <a:t>BIG </a:t>
            </a:r>
            <a:r>
              <a:rPr lang="en-US" dirty="0"/>
              <a:t>BUDGET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60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Observations and 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 smtClean="0"/>
          </a:p>
          <a:p>
            <a:r>
              <a:rPr lang="en-US" sz="3200" dirty="0" smtClean="0"/>
              <a:t>Why </a:t>
            </a:r>
            <a:r>
              <a:rPr lang="en-US" sz="3200" dirty="0" smtClean="0"/>
              <a:t>would a studio </a:t>
            </a:r>
            <a:r>
              <a:rPr lang="en-US" sz="3200" dirty="0" smtClean="0"/>
              <a:t>want to produce a </a:t>
            </a:r>
            <a:r>
              <a:rPr lang="en-US" sz="3200" dirty="0" smtClean="0"/>
              <a:t>big budget film?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 smtClean="0"/>
              <a:t>Similarly, what are the benefits and drawbacks of producing small budget </a:t>
            </a:r>
            <a:r>
              <a:rPr lang="en-US" sz="3200" dirty="0"/>
              <a:t>film?</a:t>
            </a:r>
          </a:p>
        </p:txBody>
      </p:sp>
    </p:spTree>
    <p:extLst>
      <p:ext uri="{BB962C8B-B14F-4D97-AF65-F5344CB8AC3E}">
        <p14:creationId xmlns:p14="http://schemas.microsoft.com/office/powerpoint/2010/main" val="1669050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166610"/>
            <a:ext cx="3403600" cy="21272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700" y="1166611"/>
            <a:ext cx="1943541" cy="2879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5600" y="1166611"/>
            <a:ext cx="1943100" cy="28793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8999" y="457200"/>
            <a:ext cx="722566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SMALL BUDGET 	       LARGE BUDGET</a:t>
            </a:r>
            <a:endParaRPr lang="en-US" sz="32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2520" y="3293860"/>
            <a:ext cx="1783080" cy="2641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000" y="3293860"/>
            <a:ext cx="1620520" cy="24307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7700" y="4052710"/>
            <a:ext cx="3111500" cy="233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923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134039"/>
              </p:ext>
            </p:extLst>
          </p:nvPr>
        </p:nvGraphicFramePr>
        <p:xfrm>
          <a:off x="457200" y="608794"/>
          <a:ext cx="8229591" cy="4950190"/>
        </p:xfrm>
        <a:graphic>
          <a:graphicData uri="http://schemas.openxmlformats.org/drawingml/2006/table">
            <a:tbl>
              <a:tblPr bandCol="1">
                <a:effectLst/>
                <a:tableStyleId>{FABFCF23-3B69-468F-B69F-88F6DE6A72F2}</a:tableStyleId>
              </a:tblPr>
              <a:tblGrid>
                <a:gridCol w="2743197"/>
                <a:gridCol w="2743197"/>
                <a:gridCol w="2743197"/>
              </a:tblGrid>
              <a:tr h="982480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 </a:t>
                      </a:r>
                      <a:r>
                        <a:rPr lang="en-US" sz="3200" b="1" dirty="0" smtClean="0"/>
                        <a:t>Small Budget </a:t>
                      </a:r>
                      <a:endParaRPr lang="en-US" sz="32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Large</a:t>
                      </a:r>
                      <a:r>
                        <a:rPr lang="en-US" sz="3200" dirty="0" smtClean="0"/>
                        <a:t> </a:t>
                      </a:r>
                      <a:r>
                        <a:rPr lang="en-US" sz="3200" b="1" dirty="0" smtClean="0"/>
                        <a:t>Budget</a:t>
                      </a:r>
                      <a:endParaRPr lang="en-US" sz="32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20270">
                <a:tc>
                  <a:txBody>
                    <a:bodyPr/>
                    <a:lstStyle/>
                    <a:p>
                      <a:pPr marL="285750" indent="-285750" algn="ctr">
                        <a:buFont typeface="Arial"/>
                        <a:buChar char="•"/>
                      </a:pPr>
                      <a:r>
                        <a:rPr lang="en-US" sz="1800" dirty="0" smtClean="0"/>
                        <a:t>Approximate Range of Budget</a:t>
                      </a:r>
                      <a:endParaRPr lang="en-US" sz="1800" b="0" i="1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/>
                        <a:buNone/>
                      </a:pPr>
                      <a:r>
                        <a:rPr lang="en-US" sz="2400" dirty="0" smtClean="0"/>
                        <a:t>.5 – 20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75 - 300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82480">
                <a:tc>
                  <a:txBody>
                    <a:bodyPr/>
                    <a:lstStyle/>
                    <a:p>
                      <a:pPr marL="285750" indent="-285750" algn="ctr">
                        <a:buFont typeface="Arial"/>
                        <a:buChar char="•"/>
                      </a:pPr>
                      <a:r>
                        <a:rPr lang="en-US" sz="1800" dirty="0" smtClean="0"/>
                        <a:t>Average</a:t>
                      </a:r>
                      <a:r>
                        <a:rPr lang="en-US" sz="1800" baseline="0" dirty="0" smtClean="0"/>
                        <a:t> Domestic Total Gross</a:t>
                      </a:r>
                      <a:endParaRPr lang="en-US" sz="1800" i="1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143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82480">
                <a:tc>
                  <a:txBody>
                    <a:bodyPr/>
                    <a:lstStyle/>
                    <a:p>
                      <a:pPr marL="285750" indent="-285750" algn="ctr">
                        <a:buFont typeface="Arial"/>
                        <a:buChar char="•"/>
                      </a:pPr>
                      <a:r>
                        <a:rPr lang="en-US" sz="1800" dirty="0" smtClean="0"/>
                        <a:t>Average Budget</a:t>
                      </a:r>
                      <a:endParaRPr lang="en-US" sz="1800" i="1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122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82480">
                <a:tc>
                  <a:txBody>
                    <a:bodyPr/>
                    <a:lstStyle/>
                    <a:p>
                      <a:pPr marL="285750" indent="-285750" algn="ctr">
                        <a:buFont typeface="Arial"/>
                        <a:buChar char="•"/>
                      </a:pPr>
                      <a:r>
                        <a:rPr lang="en-US" sz="1800" i="0" dirty="0" smtClean="0"/>
                        <a:t>Average Profit</a:t>
                      </a:r>
                      <a:endParaRPr lang="en-US" sz="1800" i="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993295" y="5558983"/>
            <a:ext cx="51670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 smtClean="0">
                <a:solidFill>
                  <a:srgbClr val="FF0000"/>
                </a:solidFill>
              </a:rPr>
              <a:t>Values in Millions</a:t>
            </a:r>
            <a:endParaRPr lang="en-US" sz="12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3120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1744133" cy="1366589"/>
          </a:xfrm>
        </p:spPr>
        <p:txBody>
          <a:bodyPr anchor="b">
            <a:normAutofit/>
          </a:bodyPr>
          <a:lstStyle/>
          <a:p>
            <a:pPr algn="r">
              <a:lnSpc>
                <a:spcPct val="80000"/>
              </a:lnSpc>
            </a:pPr>
            <a:r>
              <a:rPr lang="en-US" dirty="0" smtClean="0"/>
              <a:t>ROI: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9005070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358571" y="461417"/>
            <a:ext cx="5479143" cy="11798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400" dirty="0"/>
              <a:t> </a:t>
            </a:r>
            <a:r>
              <a:rPr lang="en-US" sz="3200" u="sng" dirty="0" smtClean="0"/>
              <a:t>Domestic Total Gross – Budget</a:t>
            </a:r>
          </a:p>
          <a:p>
            <a:pPr algn="ctr">
              <a:lnSpc>
                <a:spcPct val="80000"/>
              </a:lnSpc>
            </a:pPr>
            <a:r>
              <a:rPr lang="en-US" sz="3200" dirty="0" smtClean="0"/>
              <a:t>Budget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31844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>
              <a:lnSpc>
                <a:spcPct val="80000"/>
              </a:lnSpc>
            </a:pPr>
            <a:r>
              <a:rPr lang="en-US" dirty="0" smtClean="0"/>
              <a:t>                </a:t>
            </a:r>
            <a:r>
              <a:rPr lang="en-US" u="heavy" dirty="0" smtClean="0"/>
              <a:t>   Opening Weekend  </a:t>
            </a:r>
            <a:r>
              <a:rPr lang="en-US" u="heavy" dirty="0" smtClean="0">
                <a:solidFill>
                  <a:schemeClr val="bg1"/>
                </a:solidFill>
              </a:rPr>
              <a:t>d</a:t>
            </a:r>
            <a:r>
              <a:rPr lang="en-US" u="heavy" dirty="0" smtClean="0"/>
              <a:t>  </a:t>
            </a:r>
            <a:br>
              <a:rPr lang="en-US" u="heavy" dirty="0" smtClean="0"/>
            </a:br>
            <a:r>
              <a:rPr lang="en-US" dirty="0" smtClean="0"/>
              <a:t>                Domestic Total Gross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3518182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36928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Movies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12217" r="-12217"/>
          <a:stretch>
            <a:fillRect/>
          </a:stretch>
        </p:blipFill>
        <p:spPr>
          <a:xfrm>
            <a:off x="275771" y="1600200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6362095" y="5948659"/>
            <a:ext cx="1186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rgbClr val="FF0000"/>
                </a:solidFill>
              </a:rPr>
              <a:t>Values in Log</a:t>
            </a:r>
            <a:endParaRPr lang="en-US" sz="14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002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Big Budget Movies</a:t>
            </a:r>
            <a:endParaRPr lang="en-US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/>
          <a:srcRect l="-12217" r="-12217"/>
          <a:stretch>
            <a:fillRect/>
          </a:stretch>
        </p:blipFill>
        <p:spPr>
          <a:xfrm>
            <a:off x="263676" y="1600200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6374632" y="5945460"/>
            <a:ext cx="1186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rgbClr val="FF0000"/>
                </a:solidFill>
              </a:rPr>
              <a:t>Values in Log</a:t>
            </a:r>
            <a:endParaRPr lang="en-US" sz="14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393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Small Budget Movies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l="-12217" r="-12217"/>
          <a:stretch>
            <a:fillRect/>
          </a:stretch>
        </p:blipFill>
        <p:spPr>
          <a:xfrm>
            <a:off x="263676" y="1600200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6410476" y="5969652"/>
            <a:ext cx="1186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rgbClr val="FF0000"/>
                </a:solidFill>
              </a:rPr>
              <a:t>Values in Log</a:t>
            </a:r>
            <a:endParaRPr lang="en-US" sz="14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1669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figure_1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3524" y="181429"/>
            <a:ext cx="8493276" cy="6168571"/>
          </a:xfrm>
        </p:spPr>
      </p:pic>
      <p:sp>
        <p:nvSpPr>
          <p:cNvPr id="5" name="Rectangle 4"/>
          <p:cNvSpPr/>
          <p:nvPr/>
        </p:nvSpPr>
        <p:spPr>
          <a:xfrm>
            <a:off x="6972529" y="6350000"/>
            <a:ext cx="11862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i="1" dirty="0">
                <a:solidFill>
                  <a:srgbClr val="FF0000"/>
                </a:solidFill>
              </a:rPr>
              <a:t>Values in Log</a:t>
            </a:r>
            <a:endParaRPr lang="en-US" sz="1400" i="1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42229" y="660400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SMALL BUDGET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235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545</TotalTime>
  <Words>111</Words>
  <Application>Microsoft Macintosh PowerPoint</Application>
  <PresentationFormat>On-screen Show (4:3)</PresentationFormat>
  <Paragraphs>46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Adjacency</vt:lpstr>
      <vt:lpstr>Project Luther</vt:lpstr>
      <vt:lpstr>PowerPoint Presentation</vt:lpstr>
      <vt:lpstr>PowerPoint Presentation</vt:lpstr>
      <vt:lpstr>ROI:</vt:lpstr>
      <vt:lpstr>                   Opening Weekend  d                   Domestic Total Gross</vt:lpstr>
      <vt:lpstr>All Movies</vt:lpstr>
      <vt:lpstr>Big Budget Movies</vt:lpstr>
      <vt:lpstr>Small Budget Movies</vt:lpstr>
      <vt:lpstr>PowerPoint Presentation</vt:lpstr>
      <vt:lpstr>PowerPoint Presentation</vt:lpstr>
      <vt:lpstr>Observations and Insights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</dc:creator>
  <cp:lastModifiedBy>Kevin</cp:lastModifiedBy>
  <cp:revision>22</cp:revision>
  <dcterms:created xsi:type="dcterms:W3CDTF">2014-09-18T18:50:29Z</dcterms:created>
  <dcterms:modified xsi:type="dcterms:W3CDTF">2014-09-19T17:18:17Z</dcterms:modified>
</cp:coreProperties>
</file>

<file path=docProps/thumbnail.jpeg>
</file>